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8" r:id="rId6"/>
    <p:sldId id="262" r:id="rId7"/>
    <p:sldId id="263" r:id="rId8"/>
    <p:sldId id="264" r:id="rId9"/>
    <p:sldId id="269" r:id="rId10"/>
    <p:sldId id="265" r:id="rId11"/>
    <p:sldId id="266" r:id="rId12"/>
    <p:sldId id="270" r:id="rId13"/>
    <p:sldId id="258" r:id="rId14"/>
  </p:sldIdLst>
  <p:sldSz cx="12192000" cy="6858000"/>
  <p:notesSz cx="6858000" cy="9144000"/>
  <p:defaultTextStyle>
    <a:defPPr>
      <a:defRPr lang="sma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C2D28-12F1-49ED-9221-8A0A912DBC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ma-NO"/>
        </a:p>
      </dgm:t>
    </dgm:pt>
    <dgm:pt modelId="{32235460-C7ED-4FDF-A00A-075DE2DB5477}">
      <dgm:prSet phldrT="[Текст]"/>
      <dgm:spPr/>
      <dgm:t>
        <a:bodyPr/>
        <a:lstStyle/>
        <a:p>
          <a:r>
            <a:rPr lang="ru-RU" dirty="0" smtClean="0"/>
            <a:t>Размер по одному из измерений </a:t>
          </a:r>
          <a:r>
            <a:rPr lang="en-US" dirty="0" smtClean="0"/>
            <a:t>&lt;</a:t>
          </a:r>
          <a:r>
            <a:rPr lang="ru-RU" b="1" dirty="0" smtClean="0"/>
            <a:t> </a:t>
          </a:r>
          <a:r>
            <a:rPr lang="ru-RU" dirty="0" smtClean="0"/>
            <a:t>100 </a:t>
          </a:r>
          <a:r>
            <a:rPr lang="ru-RU" dirty="0" err="1" smtClean="0"/>
            <a:t>нм</a:t>
          </a:r>
          <a:endParaRPr lang="sma-NO" dirty="0"/>
        </a:p>
      </dgm:t>
    </dgm:pt>
    <dgm:pt modelId="{C66D3840-26B1-4E2E-88F3-24E72D41D7F0}" type="parTrans" cxnId="{49DCD4F2-9256-40BD-8492-28B75D0EB28D}">
      <dgm:prSet/>
      <dgm:spPr/>
      <dgm:t>
        <a:bodyPr/>
        <a:lstStyle/>
        <a:p>
          <a:endParaRPr lang="sma-NO"/>
        </a:p>
      </dgm:t>
    </dgm:pt>
    <dgm:pt modelId="{8CA474AA-943D-4D76-A856-0328735ECF08}" type="sibTrans" cxnId="{49DCD4F2-9256-40BD-8492-28B75D0EB28D}">
      <dgm:prSet/>
      <dgm:spPr/>
      <dgm:t>
        <a:bodyPr/>
        <a:lstStyle/>
        <a:p>
          <a:endParaRPr lang="sma-NO"/>
        </a:p>
      </dgm:t>
    </dgm:pt>
    <dgm:pt modelId="{791CC862-9860-4B5C-A6DA-C43DF0E1AACF}">
      <dgm:prSet phldrT="[Текст]"/>
      <dgm:spPr/>
      <dgm:t>
        <a:bodyPr/>
        <a:lstStyle/>
        <a:p>
          <a:r>
            <a:rPr lang="ru-RU" dirty="0" smtClean="0"/>
            <a:t>Новые физико-химические, биологические свойства по сравнению с объемным телом</a:t>
          </a:r>
          <a:endParaRPr lang="sma-NO" dirty="0"/>
        </a:p>
      </dgm:t>
    </dgm:pt>
    <dgm:pt modelId="{740EEFD7-9D67-41F9-B692-7B2D1393CDA8}" type="parTrans" cxnId="{0BF6E619-5BE6-44E1-A80E-B49087AA685B}">
      <dgm:prSet/>
      <dgm:spPr/>
      <dgm:t>
        <a:bodyPr/>
        <a:lstStyle/>
        <a:p>
          <a:endParaRPr lang="sma-NO"/>
        </a:p>
      </dgm:t>
    </dgm:pt>
    <dgm:pt modelId="{816503FD-7131-44B2-AB80-C02A6B54E112}" type="sibTrans" cxnId="{0BF6E619-5BE6-44E1-A80E-B49087AA685B}">
      <dgm:prSet/>
      <dgm:spPr/>
      <dgm:t>
        <a:bodyPr/>
        <a:lstStyle/>
        <a:p>
          <a:endParaRPr lang="sma-NO"/>
        </a:p>
      </dgm:t>
    </dgm:pt>
    <dgm:pt modelId="{92DD1ED1-D0D4-4218-81CF-44A3EAA007E7}">
      <dgm:prSet phldrT="[Текст]"/>
      <dgm:spPr/>
      <dgm:t>
        <a:bodyPr/>
        <a:lstStyle/>
        <a:p>
          <a:r>
            <a:rPr lang="ru-RU" dirty="0" smtClean="0"/>
            <a:t>Высокая реакционная способность </a:t>
          </a:r>
          <a:r>
            <a:rPr lang="ru-RU" dirty="0" err="1" smtClean="0"/>
            <a:t>наночастиц</a:t>
          </a:r>
          <a:endParaRPr lang="sma-NO" dirty="0"/>
        </a:p>
      </dgm:t>
    </dgm:pt>
    <dgm:pt modelId="{5F916529-607F-4FAB-AAA2-29B5646ADD25}" type="parTrans" cxnId="{DC16DC5F-A3B4-456E-B571-F6088B53FE04}">
      <dgm:prSet/>
      <dgm:spPr/>
      <dgm:t>
        <a:bodyPr/>
        <a:lstStyle/>
        <a:p>
          <a:endParaRPr lang="sma-NO"/>
        </a:p>
      </dgm:t>
    </dgm:pt>
    <dgm:pt modelId="{DCB30A2D-195C-44DC-9BCD-048E2530FD9D}" type="sibTrans" cxnId="{DC16DC5F-A3B4-456E-B571-F6088B53FE04}">
      <dgm:prSet/>
      <dgm:spPr/>
      <dgm:t>
        <a:bodyPr/>
        <a:lstStyle/>
        <a:p>
          <a:endParaRPr lang="sma-NO"/>
        </a:p>
      </dgm:t>
    </dgm:pt>
    <dgm:pt modelId="{7E3A933D-041D-489F-B82F-008F1F991CFF}">
      <dgm:prSet/>
      <dgm:spPr/>
      <dgm:t>
        <a:bodyPr/>
        <a:lstStyle/>
        <a:p>
          <a:r>
            <a:rPr lang="ru-RU" dirty="0" smtClean="0"/>
            <a:t>Самоорганизация и </a:t>
          </a:r>
          <a:r>
            <a:rPr lang="ru-RU" dirty="0" err="1" smtClean="0"/>
            <a:t>самосборка</a:t>
          </a:r>
          <a:r>
            <a:rPr lang="ru-RU" dirty="0" smtClean="0"/>
            <a:t> </a:t>
          </a:r>
          <a:r>
            <a:rPr lang="ru-RU" dirty="0" err="1" smtClean="0"/>
            <a:t>наносистем</a:t>
          </a:r>
          <a:endParaRPr lang="ru-RU" dirty="0" smtClean="0"/>
        </a:p>
      </dgm:t>
    </dgm:pt>
    <dgm:pt modelId="{316CCF62-704B-46E6-9E13-255DA9FF5A54}" type="parTrans" cxnId="{705692B7-C71E-4D2B-A69A-7EBBB2138EF5}">
      <dgm:prSet/>
      <dgm:spPr/>
      <dgm:t>
        <a:bodyPr/>
        <a:lstStyle/>
        <a:p>
          <a:endParaRPr lang="sma-NO"/>
        </a:p>
      </dgm:t>
    </dgm:pt>
    <dgm:pt modelId="{62B3E033-E7BE-47DC-BE07-CE191581D7E8}" type="sibTrans" cxnId="{705692B7-C71E-4D2B-A69A-7EBBB2138EF5}">
      <dgm:prSet/>
      <dgm:spPr/>
      <dgm:t>
        <a:bodyPr/>
        <a:lstStyle/>
        <a:p>
          <a:endParaRPr lang="sma-NO"/>
        </a:p>
      </dgm:t>
    </dgm:pt>
    <dgm:pt modelId="{CCC02A4D-490D-4E17-B1E1-C2341BAE0A85}">
      <dgm:prSet/>
      <dgm:spPr/>
      <dgm:t>
        <a:bodyPr/>
        <a:lstStyle/>
        <a:p>
          <a:r>
            <a:rPr lang="ru-RU" smtClean="0"/>
            <a:t>Специфические взаимодействия с живыми телами</a:t>
          </a:r>
          <a:endParaRPr lang="ru-RU" dirty="0" smtClean="0"/>
        </a:p>
      </dgm:t>
    </dgm:pt>
    <dgm:pt modelId="{8C683927-A904-41C9-841C-9FFA39C94B16}" type="parTrans" cxnId="{232475D1-9523-4EA3-93E5-743B7CF161D8}">
      <dgm:prSet/>
      <dgm:spPr/>
      <dgm:t>
        <a:bodyPr/>
        <a:lstStyle/>
        <a:p>
          <a:endParaRPr lang="sma-NO"/>
        </a:p>
      </dgm:t>
    </dgm:pt>
    <dgm:pt modelId="{4937C004-435E-4BEE-9264-FA446B9EC267}" type="sibTrans" cxnId="{232475D1-9523-4EA3-93E5-743B7CF161D8}">
      <dgm:prSet/>
      <dgm:spPr/>
      <dgm:t>
        <a:bodyPr/>
        <a:lstStyle/>
        <a:p>
          <a:endParaRPr lang="sma-NO"/>
        </a:p>
      </dgm:t>
    </dgm:pt>
    <dgm:pt modelId="{F93C882B-9871-4CD8-B597-8A179AAD48A1}" type="pres">
      <dgm:prSet presAssocID="{FBCC2D28-12F1-49ED-9221-8A0A912DBC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ma-NO"/>
        </a:p>
      </dgm:t>
    </dgm:pt>
    <dgm:pt modelId="{FA91C72B-E776-4756-A699-1D6644C91FC2}" type="pres">
      <dgm:prSet presAssocID="{FBCC2D28-12F1-49ED-9221-8A0A912DBCFD}" presName="Name1" presStyleCnt="0"/>
      <dgm:spPr/>
    </dgm:pt>
    <dgm:pt modelId="{C74A3C02-8D8D-43F5-81D9-9739E5BE3FEC}" type="pres">
      <dgm:prSet presAssocID="{FBCC2D28-12F1-49ED-9221-8A0A912DBCFD}" presName="cycle" presStyleCnt="0"/>
      <dgm:spPr/>
    </dgm:pt>
    <dgm:pt modelId="{6492717D-0B83-4D7E-99CA-CF575BAD421C}" type="pres">
      <dgm:prSet presAssocID="{FBCC2D28-12F1-49ED-9221-8A0A912DBCFD}" presName="srcNode" presStyleLbl="node1" presStyleIdx="0" presStyleCnt="5"/>
      <dgm:spPr/>
    </dgm:pt>
    <dgm:pt modelId="{75DD9F87-C816-4CDE-A9C3-9CC14D2FA177}" type="pres">
      <dgm:prSet presAssocID="{FBCC2D28-12F1-49ED-9221-8A0A912DBCFD}" presName="conn" presStyleLbl="parChTrans1D2" presStyleIdx="0" presStyleCnt="1"/>
      <dgm:spPr/>
      <dgm:t>
        <a:bodyPr/>
        <a:lstStyle/>
        <a:p>
          <a:endParaRPr lang="sma-NO"/>
        </a:p>
      </dgm:t>
    </dgm:pt>
    <dgm:pt modelId="{3432977A-3882-4E85-A419-C13B17012F0B}" type="pres">
      <dgm:prSet presAssocID="{FBCC2D28-12F1-49ED-9221-8A0A912DBCFD}" presName="extraNode" presStyleLbl="node1" presStyleIdx="0" presStyleCnt="5"/>
      <dgm:spPr/>
    </dgm:pt>
    <dgm:pt modelId="{E22639A9-8F21-475E-9F99-74F6107EEF1D}" type="pres">
      <dgm:prSet presAssocID="{FBCC2D28-12F1-49ED-9221-8A0A912DBCFD}" presName="dstNode" presStyleLbl="node1" presStyleIdx="0" presStyleCnt="5"/>
      <dgm:spPr/>
    </dgm:pt>
    <dgm:pt modelId="{E7A9BCF8-0A15-45FC-9DA4-2E9EA29FD7A8}" type="pres">
      <dgm:prSet presAssocID="{32235460-C7ED-4FDF-A00A-075DE2DB547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9FCFDDFE-163F-4E8C-BC36-751F1724757D}" type="pres">
      <dgm:prSet presAssocID="{32235460-C7ED-4FDF-A00A-075DE2DB5477}" presName="accent_1" presStyleCnt="0"/>
      <dgm:spPr/>
    </dgm:pt>
    <dgm:pt modelId="{7CED4B99-7BAB-41FF-9C71-930CA6B9B50F}" type="pres">
      <dgm:prSet presAssocID="{32235460-C7ED-4FDF-A00A-075DE2DB5477}" presName="accentRepeatNode" presStyleLbl="solidFgAcc1" presStyleIdx="0" presStyleCnt="5"/>
      <dgm:spPr/>
    </dgm:pt>
    <dgm:pt modelId="{8DCDBAFA-A76D-4A4E-935A-DFF6DCE792DF}" type="pres">
      <dgm:prSet presAssocID="{791CC862-9860-4B5C-A6DA-C43DF0E1AA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EC60C5ED-CA37-4D13-94B2-9952B399EFEC}" type="pres">
      <dgm:prSet presAssocID="{791CC862-9860-4B5C-A6DA-C43DF0E1AACF}" presName="accent_2" presStyleCnt="0"/>
      <dgm:spPr/>
    </dgm:pt>
    <dgm:pt modelId="{2E22CD01-F6FA-4CAF-8661-D937043FE527}" type="pres">
      <dgm:prSet presAssocID="{791CC862-9860-4B5C-A6DA-C43DF0E1AACF}" presName="accentRepeatNode" presStyleLbl="solidFgAcc1" presStyleIdx="1" presStyleCnt="5"/>
      <dgm:spPr/>
    </dgm:pt>
    <dgm:pt modelId="{495D7ECC-80AF-4186-89BB-71649591E077}" type="pres">
      <dgm:prSet presAssocID="{92DD1ED1-D0D4-4218-81CF-44A3EAA007E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43128897-0570-41B7-929D-74AC6F826D9A}" type="pres">
      <dgm:prSet presAssocID="{92DD1ED1-D0D4-4218-81CF-44A3EAA007E7}" presName="accent_3" presStyleCnt="0"/>
      <dgm:spPr/>
    </dgm:pt>
    <dgm:pt modelId="{93F40D74-6BA9-4FE0-93BC-4046EE821372}" type="pres">
      <dgm:prSet presAssocID="{92DD1ED1-D0D4-4218-81CF-44A3EAA007E7}" presName="accentRepeatNode" presStyleLbl="solidFgAcc1" presStyleIdx="2" presStyleCnt="5"/>
      <dgm:spPr/>
    </dgm:pt>
    <dgm:pt modelId="{E3CABD92-39EE-43B5-8420-03094A797471}" type="pres">
      <dgm:prSet presAssocID="{CCC02A4D-490D-4E17-B1E1-C2341BAE0A8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5324BAFD-8C7F-4FD2-A59F-81E5015BCEF9}" type="pres">
      <dgm:prSet presAssocID="{CCC02A4D-490D-4E17-B1E1-C2341BAE0A85}" presName="accent_4" presStyleCnt="0"/>
      <dgm:spPr/>
    </dgm:pt>
    <dgm:pt modelId="{836E69D3-DF9B-4430-ADD0-D16D228AF131}" type="pres">
      <dgm:prSet presAssocID="{CCC02A4D-490D-4E17-B1E1-C2341BAE0A85}" presName="accentRepeatNode" presStyleLbl="solidFgAcc1" presStyleIdx="3" presStyleCnt="5"/>
      <dgm:spPr/>
    </dgm:pt>
    <dgm:pt modelId="{17ECFADC-21F5-4D91-89EF-7C13CAF58B19}" type="pres">
      <dgm:prSet presAssocID="{7E3A933D-041D-489F-B82F-008F1F991CF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D3034E3C-A393-4902-B4D7-04C12BB86601}" type="pres">
      <dgm:prSet presAssocID="{7E3A933D-041D-489F-B82F-008F1F991CFF}" presName="accent_5" presStyleCnt="0"/>
      <dgm:spPr/>
    </dgm:pt>
    <dgm:pt modelId="{65A022D7-3F86-40F3-9647-622A3161EA45}" type="pres">
      <dgm:prSet presAssocID="{7E3A933D-041D-489F-B82F-008F1F991CFF}" presName="accentRepeatNode" presStyleLbl="solidFgAcc1" presStyleIdx="4" presStyleCnt="5"/>
      <dgm:spPr/>
    </dgm:pt>
  </dgm:ptLst>
  <dgm:cxnLst>
    <dgm:cxn modelId="{DC16DC5F-A3B4-456E-B571-F6088B53FE04}" srcId="{FBCC2D28-12F1-49ED-9221-8A0A912DBCFD}" destId="{92DD1ED1-D0D4-4218-81CF-44A3EAA007E7}" srcOrd="2" destOrd="0" parTransId="{5F916529-607F-4FAB-AAA2-29B5646ADD25}" sibTransId="{DCB30A2D-195C-44DC-9BCD-048E2530FD9D}"/>
    <dgm:cxn modelId="{559D55E3-7159-4D9E-9739-69D692ECD675}" type="presOf" srcId="{92DD1ED1-D0D4-4218-81CF-44A3EAA007E7}" destId="{495D7ECC-80AF-4186-89BB-71649591E077}" srcOrd="0" destOrd="0" presId="urn:microsoft.com/office/officeart/2008/layout/VerticalCurvedList"/>
    <dgm:cxn modelId="{134F2531-DBF0-487D-B512-7B42CA120D5A}" type="presOf" srcId="{7E3A933D-041D-489F-B82F-008F1F991CFF}" destId="{17ECFADC-21F5-4D91-89EF-7C13CAF58B19}" srcOrd="0" destOrd="0" presId="urn:microsoft.com/office/officeart/2008/layout/VerticalCurvedList"/>
    <dgm:cxn modelId="{CF2641E2-DE2C-474F-AF51-6A2CDD4BAEED}" type="presOf" srcId="{CCC02A4D-490D-4E17-B1E1-C2341BAE0A85}" destId="{E3CABD92-39EE-43B5-8420-03094A797471}" srcOrd="0" destOrd="0" presId="urn:microsoft.com/office/officeart/2008/layout/VerticalCurvedList"/>
    <dgm:cxn modelId="{232475D1-9523-4EA3-93E5-743B7CF161D8}" srcId="{FBCC2D28-12F1-49ED-9221-8A0A912DBCFD}" destId="{CCC02A4D-490D-4E17-B1E1-C2341BAE0A85}" srcOrd="3" destOrd="0" parTransId="{8C683927-A904-41C9-841C-9FFA39C94B16}" sibTransId="{4937C004-435E-4BEE-9264-FA446B9EC267}"/>
    <dgm:cxn modelId="{46733380-6FF9-4F8F-8770-777CDA10946D}" type="presOf" srcId="{8CA474AA-943D-4D76-A856-0328735ECF08}" destId="{75DD9F87-C816-4CDE-A9C3-9CC14D2FA177}" srcOrd="0" destOrd="0" presId="urn:microsoft.com/office/officeart/2008/layout/VerticalCurvedList"/>
    <dgm:cxn modelId="{FDC19B4B-FD58-4355-A300-5A7AD33E0915}" type="presOf" srcId="{FBCC2D28-12F1-49ED-9221-8A0A912DBCFD}" destId="{F93C882B-9871-4CD8-B597-8A179AAD48A1}" srcOrd="0" destOrd="0" presId="urn:microsoft.com/office/officeart/2008/layout/VerticalCurvedList"/>
    <dgm:cxn modelId="{7B4EA144-E4C1-45D9-BE06-54DF8040AC3E}" type="presOf" srcId="{32235460-C7ED-4FDF-A00A-075DE2DB5477}" destId="{E7A9BCF8-0A15-45FC-9DA4-2E9EA29FD7A8}" srcOrd="0" destOrd="0" presId="urn:microsoft.com/office/officeart/2008/layout/VerticalCurvedList"/>
    <dgm:cxn modelId="{7C1D7EA4-78F6-41F1-BF1A-DBB824BB7F4A}" type="presOf" srcId="{791CC862-9860-4B5C-A6DA-C43DF0E1AACF}" destId="{8DCDBAFA-A76D-4A4E-935A-DFF6DCE792DF}" srcOrd="0" destOrd="0" presId="urn:microsoft.com/office/officeart/2008/layout/VerticalCurvedList"/>
    <dgm:cxn modelId="{705692B7-C71E-4D2B-A69A-7EBBB2138EF5}" srcId="{FBCC2D28-12F1-49ED-9221-8A0A912DBCFD}" destId="{7E3A933D-041D-489F-B82F-008F1F991CFF}" srcOrd="4" destOrd="0" parTransId="{316CCF62-704B-46E6-9E13-255DA9FF5A54}" sibTransId="{62B3E033-E7BE-47DC-BE07-CE191581D7E8}"/>
    <dgm:cxn modelId="{49DCD4F2-9256-40BD-8492-28B75D0EB28D}" srcId="{FBCC2D28-12F1-49ED-9221-8A0A912DBCFD}" destId="{32235460-C7ED-4FDF-A00A-075DE2DB5477}" srcOrd="0" destOrd="0" parTransId="{C66D3840-26B1-4E2E-88F3-24E72D41D7F0}" sibTransId="{8CA474AA-943D-4D76-A856-0328735ECF08}"/>
    <dgm:cxn modelId="{0BF6E619-5BE6-44E1-A80E-B49087AA685B}" srcId="{FBCC2D28-12F1-49ED-9221-8A0A912DBCFD}" destId="{791CC862-9860-4B5C-A6DA-C43DF0E1AACF}" srcOrd="1" destOrd="0" parTransId="{740EEFD7-9D67-41F9-B692-7B2D1393CDA8}" sibTransId="{816503FD-7131-44B2-AB80-C02A6B54E112}"/>
    <dgm:cxn modelId="{6F663B2B-84B6-437A-9711-4E4ABBC41F82}" type="presParOf" srcId="{F93C882B-9871-4CD8-B597-8A179AAD48A1}" destId="{FA91C72B-E776-4756-A699-1D6644C91FC2}" srcOrd="0" destOrd="0" presId="urn:microsoft.com/office/officeart/2008/layout/VerticalCurvedList"/>
    <dgm:cxn modelId="{BC9EB307-0F5D-4AF8-8056-CD4FC4DB4ABE}" type="presParOf" srcId="{FA91C72B-E776-4756-A699-1D6644C91FC2}" destId="{C74A3C02-8D8D-43F5-81D9-9739E5BE3FEC}" srcOrd="0" destOrd="0" presId="urn:microsoft.com/office/officeart/2008/layout/VerticalCurvedList"/>
    <dgm:cxn modelId="{F5EDAB34-AF2A-4C0C-B981-BE9A8C0F295A}" type="presParOf" srcId="{C74A3C02-8D8D-43F5-81D9-9739E5BE3FEC}" destId="{6492717D-0B83-4D7E-99CA-CF575BAD421C}" srcOrd="0" destOrd="0" presId="urn:microsoft.com/office/officeart/2008/layout/VerticalCurvedList"/>
    <dgm:cxn modelId="{D144D2D7-DCCF-4724-83CB-4B3E916D1147}" type="presParOf" srcId="{C74A3C02-8D8D-43F5-81D9-9739E5BE3FEC}" destId="{75DD9F87-C816-4CDE-A9C3-9CC14D2FA177}" srcOrd="1" destOrd="0" presId="urn:microsoft.com/office/officeart/2008/layout/VerticalCurvedList"/>
    <dgm:cxn modelId="{D85642F5-9312-4D4F-8AEA-4C16CABCFFAD}" type="presParOf" srcId="{C74A3C02-8D8D-43F5-81D9-9739E5BE3FEC}" destId="{3432977A-3882-4E85-A419-C13B17012F0B}" srcOrd="2" destOrd="0" presId="urn:microsoft.com/office/officeart/2008/layout/VerticalCurvedList"/>
    <dgm:cxn modelId="{7EEBDC8F-31EE-4647-A779-B22A04EDF007}" type="presParOf" srcId="{C74A3C02-8D8D-43F5-81D9-9739E5BE3FEC}" destId="{E22639A9-8F21-475E-9F99-74F6107EEF1D}" srcOrd="3" destOrd="0" presId="urn:microsoft.com/office/officeart/2008/layout/VerticalCurvedList"/>
    <dgm:cxn modelId="{C00F49D2-DB44-4958-B841-7FC603257AD4}" type="presParOf" srcId="{FA91C72B-E776-4756-A699-1D6644C91FC2}" destId="{E7A9BCF8-0A15-45FC-9DA4-2E9EA29FD7A8}" srcOrd="1" destOrd="0" presId="urn:microsoft.com/office/officeart/2008/layout/VerticalCurvedList"/>
    <dgm:cxn modelId="{D4690297-6952-43BF-B98A-1897611642D5}" type="presParOf" srcId="{FA91C72B-E776-4756-A699-1D6644C91FC2}" destId="{9FCFDDFE-163F-4E8C-BC36-751F1724757D}" srcOrd="2" destOrd="0" presId="urn:microsoft.com/office/officeart/2008/layout/VerticalCurvedList"/>
    <dgm:cxn modelId="{55D36DAF-59AF-484F-AE18-810120314064}" type="presParOf" srcId="{9FCFDDFE-163F-4E8C-BC36-751F1724757D}" destId="{7CED4B99-7BAB-41FF-9C71-930CA6B9B50F}" srcOrd="0" destOrd="0" presId="urn:microsoft.com/office/officeart/2008/layout/VerticalCurvedList"/>
    <dgm:cxn modelId="{EBCCEA31-C997-40E8-986B-49EDF8E98B8C}" type="presParOf" srcId="{FA91C72B-E776-4756-A699-1D6644C91FC2}" destId="{8DCDBAFA-A76D-4A4E-935A-DFF6DCE792DF}" srcOrd="3" destOrd="0" presId="urn:microsoft.com/office/officeart/2008/layout/VerticalCurvedList"/>
    <dgm:cxn modelId="{34B6704E-718C-4B27-AD75-54F7C9A95DBF}" type="presParOf" srcId="{FA91C72B-E776-4756-A699-1D6644C91FC2}" destId="{EC60C5ED-CA37-4D13-94B2-9952B399EFEC}" srcOrd="4" destOrd="0" presId="urn:microsoft.com/office/officeart/2008/layout/VerticalCurvedList"/>
    <dgm:cxn modelId="{8FE95059-2975-427F-9D4B-5FFA2FD40531}" type="presParOf" srcId="{EC60C5ED-CA37-4D13-94B2-9952B399EFEC}" destId="{2E22CD01-F6FA-4CAF-8661-D937043FE527}" srcOrd="0" destOrd="0" presId="urn:microsoft.com/office/officeart/2008/layout/VerticalCurvedList"/>
    <dgm:cxn modelId="{B32D5774-2B5C-452A-876C-2E946BA3E2E4}" type="presParOf" srcId="{FA91C72B-E776-4756-A699-1D6644C91FC2}" destId="{495D7ECC-80AF-4186-89BB-71649591E077}" srcOrd="5" destOrd="0" presId="urn:microsoft.com/office/officeart/2008/layout/VerticalCurvedList"/>
    <dgm:cxn modelId="{8050E622-13C7-4E70-B7F2-66B9BEEE94D2}" type="presParOf" srcId="{FA91C72B-E776-4756-A699-1D6644C91FC2}" destId="{43128897-0570-41B7-929D-74AC6F826D9A}" srcOrd="6" destOrd="0" presId="urn:microsoft.com/office/officeart/2008/layout/VerticalCurvedList"/>
    <dgm:cxn modelId="{38DB0524-55B3-4B31-BA91-1A19B87BB0FD}" type="presParOf" srcId="{43128897-0570-41B7-929D-74AC6F826D9A}" destId="{93F40D74-6BA9-4FE0-93BC-4046EE821372}" srcOrd="0" destOrd="0" presId="urn:microsoft.com/office/officeart/2008/layout/VerticalCurvedList"/>
    <dgm:cxn modelId="{7BDAB54D-2057-404A-AD38-C5E0AFDE368C}" type="presParOf" srcId="{FA91C72B-E776-4756-A699-1D6644C91FC2}" destId="{E3CABD92-39EE-43B5-8420-03094A797471}" srcOrd="7" destOrd="0" presId="urn:microsoft.com/office/officeart/2008/layout/VerticalCurvedList"/>
    <dgm:cxn modelId="{BB070BE3-0811-4B2E-899E-04AD12ECB69D}" type="presParOf" srcId="{FA91C72B-E776-4756-A699-1D6644C91FC2}" destId="{5324BAFD-8C7F-4FD2-A59F-81E5015BCEF9}" srcOrd="8" destOrd="0" presId="urn:microsoft.com/office/officeart/2008/layout/VerticalCurvedList"/>
    <dgm:cxn modelId="{814C02AE-5626-428D-8E35-8C9F42160C1F}" type="presParOf" srcId="{5324BAFD-8C7F-4FD2-A59F-81E5015BCEF9}" destId="{836E69D3-DF9B-4430-ADD0-D16D228AF131}" srcOrd="0" destOrd="0" presId="urn:microsoft.com/office/officeart/2008/layout/VerticalCurvedList"/>
    <dgm:cxn modelId="{C73CD679-D242-4ECE-A1FF-49C9C8FAF599}" type="presParOf" srcId="{FA91C72B-E776-4756-A699-1D6644C91FC2}" destId="{17ECFADC-21F5-4D91-89EF-7C13CAF58B19}" srcOrd="9" destOrd="0" presId="urn:microsoft.com/office/officeart/2008/layout/VerticalCurvedList"/>
    <dgm:cxn modelId="{7BD1E814-6DEB-4972-B41A-37B703E95017}" type="presParOf" srcId="{FA91C72B-E776-4756-A699-1D6644C91FC2}" destId="{D3034E3C-A393-4902-B4D7-04C12BB86601}" srcOrd="10" destOrd="0" presId="urn:microsoft.com/office/officeart/2008/layout/VerticalCurvedList"/>
    <dgm:cxn modelId="{550CCD32-D64C-4102-91C6-BF862F5EFB18}" type="presParOf" srcId="{D3034E3C-A393-4902-B4D7-04C12BB86601}" destId="{65A022D7-3F86-40F3-9647-622A3161EA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61863-D1C2-4FE5-906E-7405FE39367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C1C4A48-409B-4511-A90C-956317811476}">
      <dgm:prSet phldrT="[Текст]"/>
      <dgm:spPr/>
      <dgm:t>
        <a:bodyPr/>
        <a:lstStyle/>
        <a:p>
          <a:r>
            <a:rPr lang="ru-RU" dirty="0" err="1" smtClean="0"/>
            <a:t>Нанофобии</a:t>
          </a:r>
          <a:r>
            <a:rPr lang="ru-RU" dirty="0" smtClean="0"/>
            <a:t> антиглобалистов и «зеленых»</a:t>
          </a:r>
          <a:endParaRPr lang="sma-NO" dirty="0"/>
        </a:p>
      </dgm:t>
    </dgm:pt>
    <dgm:pt modelId="{C02B1557-48FC-41FF-80E6-4B67FCF5504E}" type="parTrans" cxnId="{CB36A710-169C-4207-AB17-15B657DFE929}">
      <dgm:prSet/>
      <dgm:spPr/>
      <dgm:t>
        <a:bodyPr/>
        <a:lstStyle/>
        <a:p>
          <a:endParaRPr lang="sma-NO"/>
        </a:p>
      </dgm:t>
    </dgm:pt>
    <dgm:pt modelId="{71653660-5EF5-4DD9-8719-FBB4BBEC5239}" type="sibTrans" cxnId="{CB36A710-169C-4207-AB17-15B657DFE929}">
      <dgm:prSet/>
      <dgm:spPr/>
      <dgm:t>
        <a:bodyPr/>
        <a:lstStyle/>
        <a:p>
          <a:endParaRPr lang="sma-NO"/>
        </a:p>
      </dgm:t>
    </dgm:pt>
    <dgm:pt modelId="{FA038DEC-547F-493F-9175-5BEE579E6F8A}">
      <dgm:prSet phldrT="[Текст]"/>
      <dgm:spPr/>
      <dgm:t>
        <a:bodyPr/>
        <a:lstStyle/>
        <a:p>
          <a:r>
            <a:rPr lang="ru-RU" dirty="0" smtClean="0"/>
            <a:t>Книга Д. </a:t>
          </a:r>
          <a:r>
            <a:rPr lang="ru-RU" dirty="0" err="1" smtClean="0"/>
            <a:t>Берубе</a:t>
          </a:r>
          <a:r>
            <a:rPr lang="ru-RU" dirty="0" smtClean="0"/>
            <a:t> «</a:t>
          </a:r>
          <a:r>
            <a:rPr lang="ru-RU" dirty="0" err="1" smtClean="0"/>
            <a:t>Нанопурга</a:t>
          </a:r>
          <a:r>
            <a:rPr lang="ru-RU" dirty="0" smtClean="0"/>
            <a:t>» и др.</a:t>
          </a:r>
          <a:endParaRPr lang="sma-NO" dirty="0"/>
        </a:p>
      </dgm:t>
    </dgm:pt>
    <dgm:pt modelId="{208A7E30-008D-4134-ACE0-69EF4BDEC2D0}" type="parTrans" cxnId="{4980C9C0-2260-4425-B2B6-97C11B89A851}">
      <dgm:prSet/>
      <dgm:spPr/>
      <dgm:t>
        <a:bodyPr/>
        <a:lstStyle/>
        <a:p>
          <a:endParaRPr lang="sma-NO"/>
        </a:p>
      </dgm:t>
    </dgm:pt>
    <dgm:pt modelId="{1DA3A287-FD33-4CCB-84A9-500F77CD91A5}" type="sibTrans" cxnId="{4980C9C0-2260-4425-B2B6-97C11B89A851}">
      <dgm:prSet/>
      <dgm:spPr/>
      <dgm:t>
        <a:bodyPr/>
        <a:lstStyle/>
        <a:p>
          <a:endParaRPr lang="sma-NO"/>
        </a:p>
      </dgm:t>
    </dgm:pt>
    <dgm:pt modelId="{FA233D26-55CE-4CC1-B08E-71AE2870FD97}">
      <dgm:prSet phldrT="[Текст]"/>
      <dgm:spPr/>
      <dgm:t>
        <a:bodyPr/>
        <a:lstStyle/>
        <a:p>
          <a:r>
            <a:rPr lang="ru-RU" smtClean="0"/>
            <a:t>Необходимость открытых </a:t>
          </a:r>
          <a:r>
            <a:rPr lang="ru-RU" dirty="0" smtClean="0"/>
            <a:t>обсуждений и просвещения общества</a:t>
          </a:r>
          <a:endParaRPr lang="sma-NO" dirty="0"/>
        </a:p>
      </dgm:t>
    </dgm:pt>
    <dgm:pt modelId="{3CA9CCBF-105C-4251-9034-9C90F824C00D}" type="parTrans" cxnId="{D8BF31B1-7DA4-4C70-BA9D-E398F0ACD002}">
      <dgm:prSet/>
      <dgm:spPr/>
      <dgm:t>
        <a:bodyPr/>
        <a:lstStyle/>
        <a:p>
          <a:endParaRPr lang="sma-NO"/>
        </a:p>
      </dgm:t>
    </dgm:pt>
    <dgm:pt modelId="{21D9BC77-4A0E-40A8-975E-5FD652CC00CA}" type="sibTrans" cxnId="{D8BF31B1-7DA4-4C70-BA9D-E398F0ACD002}">
      <dgm:prSet/>
      <dgm:spPr/>
      <dgm:t>
        <a:bodyPr/>
        <a:lstStyle/>
        <a:p>
          <a:endParaRPr lang="sma-NO"/>
        </a:p>
      </dgm:t>
    </dgm:pt>
    <dgm:pt modelId="{1D29AC56-294B-495A-A79E-857C92B027DE}">
      <dgm:prSet/>
      <dgm:spPr/>
      <dgm:t>
        <a:bodyPr/>
        <a:lstStyle/>
        <a:p>
          <a:r>
            <a:rPr lang="ru-RU" dirty="0" smtClean="0"/>
            <a:t>Недобросовестная реклама продукции с приставкой нано-</a:t>
          </a:r>
          <a:endParaRPr lang="sma-NO" dirty="0"/>
        </a:p>
      </dgm:t>
    </dgm:pt>
    <dgm:pt modelId="{C046D7B1-1B32-47D5-A21E-E71170B8A153}" type="parTrans" cxnId="{09E9E7F9-9BAC-4FC6-91BF-47A4217DB748}">
      <dgm:prSet/>
      <dgm:spPr/>
      <dgm:t>
        <a:bodyPr/>
        <a:lstStyle/>
        <a:p>
          <a:endParaRPr lang="sma-NO"/>
        </a:p>
      </dgm:t>
    </dgm:pt>
    <dgm:pt modelId="{864F7B2D-B9AC-49F9-8B09-006940010D59}" type="sibTrans" cxnId="{09E9E7F9-9BAC-4FC6-91BF-47A4217DB748}">
      <dgm:prSet/>
      <dgm:spPr/>
      <dgm:t>
        <a:bodyPr/>
        <a:lstStyle/>
        <a:p>
          <a:endParaRPr lang="sma-NO"/>
        </a:p>
      </dgm:t>
    </dgm:pt>
    <dgm:pt modelId="{8104A9F4-8FEE-4BE9-86AD-7DB25BBC5716}" type="pres">
      <dgm:prSet presAssocID="{42561863-D1C2-4FE5-906E-7405FE393675}" presName="linearFlow" presStyleCnt="0">
        <dgm:presLayoutVars>
          <dgm:dir/>
          <dgm:resizeHandles val="exact"/>
        </dgm:presLayoutVars>
      </dgm:prSet>
      <dgm:spPr/>
    </dgm:pt>
    <dgm:pt modelId="{2DD67D4D-F7DB-4279-BBE0-D98EF42598D8}" type="pres">
      <dgm:prSet presAssocID="{6C1C4A48-409B-4511-A90C-956317811476}" presName="composite" presStyleCnt="0"/>
      <dgm:spPr/>
    </dgm:pt>
    <dgm:pt modelId="{AF678817-475A-47AE-A00C-7B57551BF286}" type="pres">
      <dgm:prSet presAssocID="{6C1C4A48-409B-4511-A90C-956317811476}" presName="imgShp" presStyleLbl="fgImgPlace1" presStyleIdx="0" presStyleCnt="4"/>
      <dgm:spPr/>
    </dgm:pt>
    <dgm:pt modelId="{5012453D-993E-4A7E-8FED-D2FF06D0B167}" type="pres">
      <dgm:prSet presAssocID="{6C1C4A48-409B-4511-A90C-956317811476}" presName="txShp" presStyleLbl="node1" presStyleIdx="0" presStyleCnt="4" custLinFactNeighborX="1171" custLinFactNeighborY="4515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ACE2514F-5BC6-437F-A49B-4794562F42A4}" type="pres">
      <dgm:prSet presAssocID="{71653660-5EF5-4DD9-8719-FBB4BBEC5239}" presName="spacing" presStyleCnt="0"/>
      <dgm:spPr/>
    </dgm:pt>
    <dgm:pt modelId="{90575CFF-1E1F-42A0-A4FB-51FE3C422E88}" type="pres">
      <dgm:prSet presAssocID="{FA038DEC-547F-493F-9175-5BEE579E6F8A}" presName="composite" presStyleCnt="0"/>
      <dgm:spPr/>
    </dgm:pt>
    <dgm:pt modelId="{1FEA201E-0B98-4BF7-8D1F-168B4A35A1CA}" type="pres">
      <dgm:prSet presAssocID="{FA038DEC-547F-493F-9175-5BEE579E6F8A}" presName="imgShp" presStyleLbl="fgImgPlace1" presStyleIdx="1" presStyleCnt="4"/>
      <dgm:spPr/>
    </dgm:pt>
    <dgm:pt modelId="{37B4BE7B-FF6F-432B-AFA2-477952D2BC5E}" type="pres">
      <dgm:prSet presAssocID="{FA038DEC-547F-493F-9175-5BEE579E6F8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39E77814-2D6B-4FCD-9A43-440FE585B60D}" type="pres">
      <dgm:prSet presAssocID="{1DA3A287-FD33-4CCB-84A9-500F77CD91A5}" presName="spacing" presStyleCnt="0"/>
      <dgm:spPr/>
    </dgm:pt>
    <dgm:pt modelId="{3F25BD06-0DCD-4517-A8F3-33894426850D}" type="pres">
      <dgm:prSet presAssocID="{1D29AC56-294B-495A-A79E-857C92B027DE}" presName="composite" presStyleCnt="0"/>
      <dgm:spPr/>
    </dgm:pt>
    <dgm:pt modelId="{CDA29794-F070-4CE7-86B6-99D230292707}" type="pres">
      <dgm:prSet presAssocID="{1D29AC56-294B-495A-A79E-857C92B027DE}" presName="imgShp" presStyleLbl="fgImgPlace1" presStyleIdx="2" presStyleCnt="4"/>
      <dgm:spPr/>
    </dgm:pt>
    <dgm:pt modelId="{E5D3DA23-13B3-4EDB-BD34-46776B7CE3CE}" type="pres">
      <dgm:prSet presAssocID="{1D29AC56-294B-495A-A79E-857C92B027D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0AE5F05B-2FDE-48E8-9974-67EB29F0EEEB}" type="pres">
      <dgm:prSet presAssocID="{864F7B2D-B9AC-49F9-8B09-006940010D59}" presName="spacing" presStyleCnt="0"/>
      <dgm:spPr/>
    </dgm:pt>
    <dgm:pt modelId="{6D700586-3123-4B45-ADD7-C82C3BAB0809}" type="pres">
      <dgm:prSet presAssocID="{FA233D26-55CE-4CC1-B08E-71AE2870FD97}" presName="composite" presStyleCnt="0"/>
      <dgm:spPr/>
    </dgm:pt>
    <dgm:pt modelId="{E9AD7C01-0007-4BB5-AE04-06E77CC339AD}" type="pres">
      <dgm:prSet presAssocID="{FA233D26-55CE-4CC1-B08E-71AE2870FD97}" presName="imgShp" presStyleLbl="fgImgPlace1" presStyleIdx="3" presStyleCnt="4"/>
      <dgm:spPr/>
    </dgm:pt>
    <dgm:pt modelId="{1D926C62-227D-4E76-905F-3EDEF6A95695}" type="pres">
      <dgm:prSet presAssocID="{FA233D26-55CE-4CC1-B08E-71AE2870FD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</dgm:ptLst>
  <dgm:cxnLst>
    <dgm:cxn modelId="{1881D1B6-FEEB-4B91-910E-D3EF85736780}" type="presOf" srcId="{6C1C4A48-409B-4511-A90C-956317811476}" destId="{5012453D-993E-4A7E-8FED-D2FF06D0B167}" srcOrd="0" destOrd="0" presId="urn:microsoft.com/office/officeart/2005/8/layout/vList3"/>
    <dgm:cxn modelId="{09E9E7F9-9BAC-4FC6-91BF-47A4217DB748}" srcId="{42561863-D1C2-4FE5-906E-7405FE393675}" destId="{1D29AC56-294B-495A-A79E-857C92B027DE}" srcOrd="2" destOrd="0" parTransId="{C046D7B1-1B32-47D5-A21E-E71170B8A153}" sibTransId="{864F7B2D-B9AC-49F9-8B09-006940010D59}"/>
    <dgm:cxn modelId="{621BA290-8CD1-4112-B659-F4535C5EDAF4}" type="presOf" srcId="{FA038DEC-547F-493F-9175-5BEE579E6F8A}" destId="{37B4BE7B-FF6F-432B-AFA2-477952D2BC5E}" srcOrd="0" destOrd="0" presId="urn:microsoft.com/office/officeart/2005/8/layout/vList3"/>
    <dgm:cxn modelId="{D8BF31B1-7DA4-4C70-BA9D-E398F0ACD002}" srcId="{42561863-D1C2-4FE5-906E-7405FE393675}" destId="{FA233D26-55CE-4CC1-B08E-71AE2870FD97}" srcOrd="3" destOrd="0" parTransId="{3CA9CCBF-105C-4251-9034-9C90F824C00D}" sibTransId="{21D9BC77-4A0E-40A8-975E-5FD652CC00CA}"/>
    <dgm:cxn modelId="{4980C9C0-2260-4425-B2B6-97C11B89A851}" srcId="{42561863-D1C2-4FE5-906E-7405FE393675}" destId="{FA038DEC-547F-493F-9175-5BEE579E6F8A}" srcOrd="1" destOrd="0" parTransId="{208A7E30-008D-4134-ACE0-69EF4BDEC2D0}" sibTransId="{1DA3A287-FD33-4CCB-84A9-500F77CD91A5}"/>
    <dgm:cxn modelId="{E17410C7-A57F-47CA-B7B5-D62E1D6C1B15}" type="presOf" srcId="{42561863-D1C2-4FE5-906E-7405FE393675}" destId="{8104A9F4-8FEE-4BE9-86AD-7DB25BBC5716}" srcOrd="0" destOrd="0" presId="urn:microsoft.com/office/officeart/2005/8/layout/vList3"/>
    <dgm:cxn modelId="{CB36A710-169C-4207-AB17-15B657DFE929}" srcId="{42561863-D1C2-4FE5-906E-7405FE393675}" destId="{6C1C4A48-409B-4511-A90C-956317811476}" srcOrd="0" destOrd="0" parTransId="{C02B1557-48FC-41FF-80E6-4B67FCF5504E}" sibTransId="{71653660-5EF5-4DD9-8719-FBB4BBEC5239}"/>
    <dgm:cxn modelId="{8B8825A6-2055-4D17-8E01-AE74599E9B55}" type="presOf" srcId="{1D29AC56-294B-495A-A79E-857C92B027DE}" destId="{E5D3DA23-13B3-4EDB-BD34-46776B7CE3CE}" srcOrd="0" destOrd="0" presId="urn:microsoft.com/office/officeart/2005/8/layout/vList3"/>
    <dgm:cxn modelId="{87B958D5-1F5F-4733-BC10-1B35C764E5B5}" type="presOf" srcId="{FA233D26-55CE-4CC1-B08E-71AE2870FD97}" destId="{1D926C62-227D-4E76-905F-3EDEF6A95695}" srcOrd="0" destOrd="0" presId="urn:microsoft.com/office/officeart/2005/8/layout/vList3"/>
    <dgm:cxn modelId="{AA160F38-06E8-4818-ADB2-0DE0E87263B3}" type="presParOf" srcId="{8104A9F4-8FEE-4BE9-86AD-7DB25BBC5716}" destId="{2DD67D4D-F7DB-4279-BBE0-D98EF42598D8}" srcOrd="0" destOrd="0" presId="urn:microsoft.com/office/officeart/2005/8/layout/vList3"/>
    <dgm:cxn modelId="{3C2EB13C-F9DD-487A-9E78-F30792B7BA09}" type="presParOf" srcId="{2DD67D4D-F7DB-4279-BBE0-D98EF42598D8}" destId="{AF678817-475A-47AE-A00C-7B57551BF286}" srcOrd="0" destOrd="0" presId="urn:microsoft.com/office/officeart/2005/8/layout/vList3"/>
    <dgm:cxn modelId="{266FF68E-0127-408D-BEA1-B3149F20C30D}" type="presParOf" srcId="{2DD67D4D-F7DB-4279-BBE0-D98EF42598D8}" destId="{5012453D-993E-4A7E-8FED-D2FF06D0B167}" srcOrd="1" destOrd="0" presId="urn:microsoft.com/office/officeart/2005/8/layout/vList3"/>
    <dgm:cxn modelId="{5FCC8474-4064-499A-B56E-75D02B5F5669}" type="presParOf" srcId="{8104A9F4-8FEE-4BE9-86AD-7DB25BBC5716}" destId="{ACE2514F-5BC6-437F-A49B-4794562F42A4}" srcOrd="1" destOrd="0" presId="urn:microsoft.com/office/officeart/2005/8/layout/vList3"/>
    <dgm:cxn modelId="{D0351124-F492-436A-9A53-5F03A809C142}" type="presParOf" srcId="{8104A9F4-8FEE-4BE9-86AD-7DB25BBC5716}" destId="{90575CFF-1E1F-42A0-A4FB-51FE3C422E88}" srcOrd="2" destOrd="0" presId="urn:microsoft.com/office/officeart/2005/8/layout/vList3"/>
    <dgm:cxn modelId="{F6251438-AD6A-43F5-9D46-949227FFD69B}" type="presParOf" srcId="{90575CFF-1E1F-42A0-A4FB-51FE3C422E88}" destId="{1FEA201E-0B98-4BF7-8D1F-168B4A35A1CA}" srcOrd="0" destOrd="0" presId="urn:microsoft.com/office/officeart/2005/8/layout/vList3"/>
    <dgm:cxn modelId="{2EF2A299-9D97-4021-BE3B-A5CA2F56A1F1}" type="presParOf" srcId="{90575CFF-1E1F-42A0-A4FB-51FE3C422E88}" destId="{37B4BE7B-FF6F-432B-AFA2-477952D2BC5E}" srcOrd="1" destOrd="0" presId="urn:microsoft.com/office/officeart/2005/8/layout/vList3"/>
    <dgm:cxn modelId="{B6DBDBA4-5A7D-4C89-B9ED-80A6322E3999}" type="presParOf" srcId="{8104A9F4-8FEE-4BE9-86AD-7DB25BBC5716}" destId="{39E77814-2D6B-4FCD-9A43-440FE585B60D}" srcOrd="3" destOrd="0" presId="urn:microsoft.com/office/officeart/2005/8/layout/vList3"/>
    <dgm:cxn modelId="{31BC323D-7D5D-46BF-83E3-93B6177D8CC7}" type="presParOf" srcId="{8104A9F4-8FEE-4BE9-86AD-7DB25BBC5716}" destId="{3F25BD06-0DCD-4517-A8F3-33894426850D}" srcOrd="4" destOrd="0" presId="urn:microsoft.com/office/officeart/2005/8/layout/vList3"/>
    <dgm:cxn modelId="{8B44CFC0-6BCA-45B5-9DAD-4EF567733AD7}" type="presParOf" srcId="{3F25BD06-0DCD-4517-A8F3-33894426850D}" destId="{CDA29794-F070-4CE7-86B6-99D230292707}" srcOrd="0" destOrd="0" presId="urn:microsoft.com/office/officeart/2005/8/layout/vList3"/>
    <dgm:cxn modelId="{C9976C8F-E9F6-454B-AB27-D5B8545F4589}" type="presParOf" srcId="{3F25BD06-0DCD-4517-A8F3-33894426850D}" destId="{E5D3DA23-13B3-4EDB-BD34-46776B7CE3CE}" srcOrd="1" destOrd="0" presId="urn:microsoft.com/office/officeart/2005/8/layout/vList3"/>
    <dgm:cxn modelId="{0455AD47-7C60-4C4F-8BBA-E98828942A64}" type="presParOf" srcId="{8104A9F4-8FEE-4BE9-86AD-7DB25BBC5716}" destId="{0AE5F05B-2FDE-48E8-9974-67EB29F0EEEB}" srcOrd="5" destOrd="0" presId="urn:microsoft.com/office/officeart/2005/8/layout/vList3"/>
    <dgm:cxn modelId="{0978B856-21F5-4823-80CD-077F84CDACA7}" type="presParOf" srcId="{8104A9F4-8FEE-4BE9-86AD-7DB25BBC5716}" destId="{6D700586-3123-4B45-ADD7-C82C3BAB0809}" srcOrd="6" destOrd="0" presId="urn:microsoft.com/office/officeart/2005/8/layout/vList3"/>
    <dgm:cxn modelId="{591FA709-C919-4FE8-8279-0AF8E796B3BF}" type="presParOf" srcId="{6D700586-3123-4B45-ADD7-C82C3BAB0809}" destId="{E9AD7C01-0007-4BB5-AE04-06E77CC339AD}" srcOrd="0" destOrd="0" presId="urn:microsoft.com/office/officeart/2005/8/layout/vList3"/>
    <dgm:cxn modelId="{49601C5E-E993-42CF-A164-7F78E33402D0}" type="presParOf" srcId="{6D700586-3123-4B45-ADD7-C82C3BAB0809}" destId="{1D926C62-227D-4E76-905F-3EDEF6A956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7EAE-8592-4740-8116-29E52EAF794A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ma-N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104E-AC1A-48CB-894D-06477DD86BE7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77324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ma-N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104E-AC1A-48CB-894D-06477DD86BE7}" type="slidenum">
              <a:rPr lang="sma-NO" smtClean="0"/>
              <a:t>4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847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63072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7443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804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15273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388944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17834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5324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40700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40004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71416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ma-N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ma-N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57196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sma-N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a-NO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414B-C072-4959-AF6C-B209CB169C3C}" type="datetimeFigureOut">
              <a:rPr lang="sma-NO" smtClean="0"/>
              <a:t>09.11.2021</a:t>
            </a:fld>
            <a:endParaRPr lang="sma-N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ma-N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8107-572D-46D0-919C-B36181347F19}" type="slidenum">
              <a:rPr lang="sma-NO" smtClean="0"/>
              <a:t>‹#›</a:t>
            </a:fld>
            <a:endParaRPr lang="sma-NO"/>
          </a:p>
        </p:txBody>
      </p:sp>
    </p:spTree>
    <p:extLst>
      <p:ext uri="{BB962C8B-B14F-4D97-AF65-F5344CB8AC3E}">
        <p14:creationId xmlns:p14="http://schemas.microsoft.com/office/powerpoint/2010/main" val="26344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ma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ano.msu.ru/files/basics/lecture01_Tretyakov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There's_Plenty_of_Room_at_the_Bott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ma-NO" altLang="sma-NO" sz="1800"/>
          </a:p>
        </p:txBody>
      </p:sp>
      <p:pic>
        <p:nvPicPr>
          <p:cNvPr id="3075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"/>
            <a:ext cx="82851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2"/>
          <p:cNvSpPr>
            <a:spLocks noGrp="1"/>
          </p:cNvSpPr>
          <p:nvPr>
            <p:ph type="ctrTitle"/>
          </p:nvPr>
        </p:nvSpPr>
        <p:spPr>
          <a:xfrm>
            <a:off x="1524000" y="1569493"/>
            <a:ext cx="9144000" cy="3930555"/>
          </a:xfrm>
        </p:spPr>
        <p:txBody>
          <a:bodyPr>
            <a:normAutofit fontScale="90000"/>
          </a:bodyPr>
          <a:lstStyle/>
          <a:p>
            <a:r>
              <a:rPr lang="en-US" altLang="sma-NO" sz="4000" dirty="0"/>
              <a:t/>
            </a:r>
            <a:br>
              <a:rPr lang="en-US" altLang="sma-NO" sz="4000" dirty="0"/>
            </a:br>
            <a:r>
              <a:rPr lang="en-US" altLang="sma-NO" sz="4000" dirty="0"/>
              <a:t/>
            </a:r>
            <a:br>
              <a:rPr lang="en-US" altLang="sma-NO" sz="4000" dirty="0"/>
            </a:br>
            <a:r>
              <a:rPr lang="en-US" altLang="sma-NO" sz="4000" dirty="0"/>
              <a:t/>
            </a:r>
            <a:br>
              <a:rPr lang="en-US" altLang="sma-NO" sz="4000" dirty="0"/>
            </a:br>
            <a:r>
              <a:rPr lang="en-US" altLang="sma-NO" sz="4000" dirty="0"/>
              <a:t/>
            </a:r>
            <a:br>
              <a:rPr lang="en-US" altLang="sma-NO" sz="4000" dirty="0"/>
            </a:br>
            <a:r>
              <a:rPr lang="ru-RU" altLang="sma-NO" sz="4000" dirty="0" smtClean="0"/>
              <a:t/>
            </a:r>
            <a:br>
              <a:rPr lang="ru-RU" altLang="sma-NO" sz="4000" dirty="0" smtClean="0"/>
            </a:br>
            <a:r>
              <a:rPr lang="ru-RU" altLang="sma-NO" sz="4000" dirty="0"/>
              <a:t/>
            </a:r>
            <a:br>
              <a:rPr lang="ru-RU" altLang="sma-NO" sz="4000" dirty="0"/>
            </a:br>
            <a:r>
              <a:rPr lang="ru-RU" altLang="sma-NO" sz="4000" dirty="0" smtClean="0"/>
              <a:t/>
            </a:r>
            <a:br>
              <a:rPr lang="ru-RU" altLang="sma-NO" sz="4000" dirty="0" smtClean="0"/>
            </a:br>
            <a:r>
              <a:rPr lang="ru-RU" altLang="sma-NO" sz="4000" dirty="0" smtClean="0"/>
              <a:t/>
            </a:r>
            <a:br>
              <a:rPr lang="ru-RU" altLang="sma-NO" sz="4000" dirty="0" smtClean="0"/>
            </a:br>
            <a:r>
              <a:rPr lang="ru-RU" altLang="sma-NO" sz="4000" dirty="0"/>
              <a:t/>
            </a:r>
            <a:br>
              <a:rPr lang="ru-RU" altLang="sma-NO" sz="4000" dirty="0"/>
            </a:br>
            <a:r>
              <a:rPr lang="kk-KZ" altLang="sma-NO" sz="3600" b="1" dirty="0" smtClean="0">
                <a:solidFill>
                  <a:srgbClr val="0070C0"/>
                </a:solidFill>
              </a:rPr>
              <a:t>Нанохимия</a:t>
            </a:r>
            <a:br>
              <a:rPr lang="kk-KZ" altLang="sma-NO" sz="3600" b="1" dirty="0" smtClean="0">
                <a:solidFill>
                  <a:srgbClr val="0070C0"/>
                </a:solidFill>
              </a:rPr>
            </a:br>
            <a:r>
              <a:rPr lang="en-US" sz="2800" i="1" dirty="0"/>
              <a:t>«</a:t>
            </a:r>
            <a:r>
              <a:rPr lang="en-US" sz="2800" i="1" dirty="0" smtClean="0"/>
              <a:t>7M05319 </a:t>
            </a:r>
            <a:r>
              <a:rPr lang="ru-RU" sz="2800" i="1" dirty="0" smtClean="0"/>
              <a:t>- </a:t>
            </a:r>
            <a:r>
              <a:rPr lang="en-US" sz="2800" i="1" dirty="0" err="1" smtClean="0"/>
              <a:t>Химическое</a:t>
            </a:r>
            <a:r>
              <a:rPr lang="en-US" sz="2800" i="1" dirty="0" smtClean="0"/>
              <a:t> </a:t>
            </a:r>
            <a:r>
              <a:rPr lang="en-US" sz="2800" i="1" dirty="0" err="1"/>
              <a:t>материаловедение</a:t>
            </a:r>
            <a:r>
              <a:rPr lang="en-US" sz="2800" i="1" dirty="0"/>
              <a:t>»</a:t>
            </a:r>
            <a:r>
              <a:rPr lang="sma-NO" sz="2800" i="1" dirty="0"/>
              <a:t/>
            </a:r>
            <a:br>
              <a:rPr lang="sma-NO" sz="2800" i="1" dirty="0"/>
            </a:br>
            <a:r>
              <a:rPr lang="en-US" altLang="sma-NO" sz="3100" dirty="0"/>
              <a:t/>
            </a:r>
            <a:br>
              <a:rPr lang="en-US" altLang="sma-NO" sz="3100" dirty="0"/>
            </a:br>
            <a:r>
              <a:rPr lang="en-US" altLang="sma-NO" sz="3100" dirty="0"/>
              <a:t/>
            </a:r>
            <a:br>
              <a:rPr lang="en-US" altLang="sma-NO" sz="3100" dirty="0"/>
            </a:br>
            <a:r>
              <a:rPr lang="kk-KZ" altLang="sma-NO" sz="3100" b="1" dirty="0" smtClean="0"/>
              <a:t>Адильбекова Акбота Оразбакеевна</a:t>
            </a:r>
            <a:r>
              <a:rPr lang="en-US" altLang="sma-NO" sz="3100" b="1" dirty="0" smtClean="0"/>
              <a:t>, </a:t>
            </a:r>
            <a:r>
              <a:rPr lang="en-US" altLang="sma-NO" sz="3100" b="1" dirty="0"/>
              <a:t/>
            </a:r>
            <a:br>
              <a:rPr lang="en-US" altLang="sma-NO" sz="3100" b="1" dirty="0"/>
            </a:br>
            <a:r>
              <a:rPr lang="kk-KZ" altLang="sma-NO" sz="3100" dirty="0" smtClean="0"/>
              <a:t>к.х.н, доцент</a:t>
            </a:r>
            <a:r>
              <a:rPr lang="en-US" altLang="sma-NO" sz="3100" dirty="0"/>
              <a:t/>
            </a:r>
            <a:br>
              <a:rPr lang="en-US" altLang="sma-NO" sz="3100" dirty="0"/>
            </a:br>
            <a:r>
              <a:rPr lang="ru-RU" altLang="sma-NO" sz="3100" dirty="0" smtClean="0"/>
              <a:t>Казахский национальный университет имени аль-</a:t>
            </a:r>
            <a:r>
              <a:rPr lang="ru-RU" altLang="sma-NO" sz="3100" dirty="0" err="1" smtClean="0"/>
              <a:t>Фараби</a:t>
            </a:r>
            <a:r>
              <a:rPr lang="en-US" altLang="sma-NO" sz="3100" dirty="0"/>
              <a:t/>
            </a:r>
            <a:br>
              <a:rPr lang="en-US" altLang="sma-NO" sz="3100" dirty="0"/>
            </a:br>
            <a:r>
              <a:rPr lang="ru-RU" altLang="sma-NO" sz="3100" dirty="0" smtClean="0"/>
              <a:t>Факультет химии и химической технологии</a:t>
            </a:r>
            <a:r>
              <a:rPr lang="en-US" altLang="sma-NO" sz="3100" dirty="0"/>
              <a:t/>
            </a:r>
            <a:br>
              <a:rPr lang="en-US" altLang="sma-NO" sz="3100" dirty="0"/>
            </a:br>
            <a:r>
              <a:rPr lang="ru-RU" altLang="sma-NO" sz="3100" dirty="0" smtClean="0"/>
              <a:t>Кафедра аналитической, коллоидной химии и технологии редких элементов</a:t>
            </a:r>
            <a:endParaRPr lang="ru-RU" altLang="sma-NO" sz="3100" dirty="0"/>
          </a:p>
        </p:txBody>
      </p:sp>
      <p:pic>
        <p:nvPicPr>
          <p:cNvPr id="3077" name="Picture 17" descr="Картинки по запросу kaz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5" y="0"/>
            <a:ext cx="2381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8629651" y="63722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ma-NO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  <p:extLst>
      <p:ext uri="{BB962C8B-B14F-4D97-AF65-F5344CB8AC3E}">
        <p14:creationId xmlns:p14="http://schemas.microsoft.com/office/powerpoint/2010/main" val="8784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88" y="1375935"/>
            <a:ext cx="7677150" cy="4733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0065" y="296412"/>
            <a:ext cx="514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Нанотехнологии</a:t>
            </a:r>
            <a:r>
              <a:rPr lang="ru-RU" sz="3200" dirty="0" smtClean="0">
                <a:solidFill>
                  <a:srgbClr val="0070C0"/>
                </a:solidFill>
              </a:rPr>
              <a:t> и общество</a:t>
            </a:r>
            <a:endParaRPr lang="sma-N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829505"/>
              </p:ext>
            </p:extLst>
          </p:nvPr>
        </p:nvGraphicFramePr>
        <p:xfrm>
          <a:off x="696036" y="586854"/>
          <a:ext cx="10657764" cy="55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384" y="586854"/>
            <a:ext cx="1433306" cy="1779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9420" y="2366820"/>
            <a:ext cx="1905233" cy="1210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172" y="4459263"/>
            <a:ext cx="1433306" cy="1779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172" y="3205857"/>
            <a:ext cx="1358812" cy="20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91069"/>
            <a:ext cx="10821537" cy="598589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</a:t>
            </a:r>
            <a:r>
              <a:rPr lang="ru-RU" dirty="0" smtClean="0"/>
              <a:t>итература</a:t>
            </a:r>
            <a:r>
              <a:rPr lang="ru-RU" i="1" dirty="0" smtClean="0"/>
              <a:t>:</a:t>
            </a:r>
            <a:endParaRPr lang="sma-NO" dirty="0"/>
          </a:p>
          <a:p>
            <a:pPr lvl="0"/>
            <a:r>
              <a:rPr lang="ru-RU" dirty="0" smtClean="0"/>
              <a:t>Сергеев</a:t>
            </a:r>
            <a:r>
              <a:rPr lang="ru-RU" i="1" dirty="0" smtClean="0"/>
              <a:t> </a:t>
            </a:r>
            <a:r>
              <a:rPr lang="ru-RU" i="1" dirty="0"/>
              <a:t>Г.Б. </a:t>
            </a:r>
            <a:r>
              <a:rPr lang="ru-RU" dirty="0" err="1"/>
              <a:t>Нанохимия</a:t>
            </a:r>
            <a:r>
              <a:rPr lang="ru-RU" dirty="0"/>
              <a:t>. - М.: Изд. МГУ, 2003. - 288 с.</a:t>
            </a:r>
            <a:endParaRPr lang="sma-NO" dirty="0"/>
          </a:p>
          <a:p>
            <a:pPr lvl="0"/>
            <a:r>
              <a:rPr lang="en-US" dirty="0" err="1"/>
              <a:t>Adilbekova</a:t>
            </a:r>
            <a:r>
              <a:rPr lang="en-US" dirty="0"/>
              <a:t> A.O., </a:t>
            </a:r>
            <a:r>
              <a:rPr lang="en-US" dirty="0" err="1"/>
              <a:t>Musabekov</a:t>
            </a:r>
            <a:r>
              <a:rPr lang="en-US" dirty="0"/>
              <a:t> K.B. Colloid Chemistry of </a:t>
            </a:r>
            <a:r>
              <a:rPr lang="en-US" dirty="0" err="1"/>
              <a:t>nanodisperse</a:t>
            </a:r>
            <a:r>
              <a:rPr lang="en-US" dirty="0"/>
              <a:t> systems. Almaty</a:t>
            </a:r>
            <a:r>
              <a:rPr lang="kk-KZ" dirty="0"/>
              <a:t>, </a:t>
            </a:r>
            <a:r>
              <a:rPr lang="en-US" dirty="0" err="1"/>
              <a:t>Qazaq</a:t>
            </a:r>
            <a:r>
              <a:rPr lang="en-US" dirty="0"/>
              <a:t> </a:t>
            </a:r>
            <a:r>
              <a:rPr lang="en-US" dirty="0" err="1"/>
              <a:t>universitety</a:t>
            </a:r>
            <a:r>
              <a:rPr lang="kk-KZ" dirty="0"/>
              <a:t>, 20</a:t>
            </a:r>
            <a:r>
              <a:rPr lang="en-US" dirty="0"/>
              <a:t>16 </a:t>
            </a:r>
            <a:r>
              <a:rPr lang="kk-KZ" dirty="0"/>
              <a:t>. – 178 б.</a:t>
            </a:r>
            <a:r>
              <a:rPr lang="sma-NO" dirty="0"/>
              <a:t> </a:t>
            </a:r>
          </a:p>
          <a:p>
            <a:pPr lvl="0"/>
            <a:r>
              <a:rPr lang="en-US" dirty="0"/>
              <a:t>Z.A. </a:t>
            </a:r>
            <a:r>
              <a:rPr lang="en-US" dirty="0" err="1"/>
              <a:t>Mansurov</a:t>
            </a:r>
            <a:r>
              <a:rPr lang="en-US" dirty="0"/>
              <a:t>, N.N. </a:t>
            </a:r>
            <a:r>
              <a:rPr lang="en-US" dirty="0" err="1"/>
              <a:t>Mofa</a:t>
            </a:r>
            <a:r>
              <a:rPr lang="en-US" dirty="0"/>
              <a:t> </a:t>
            </a:r>
            <a:r>
              <a:rPr lang="en-US" dirty="0" err="1"/>
              <a:t>Nanochemistry</a:t>
            </a:r>
            <a:r>
              <a:rPr lang="en-US" dirty="0"/>
              <a:t>, bases, and applied aspects. Almaty</a:t>
            </a:r>
            <a:r>
              <a:rPr lang="kk-KZ" dirty="0"/>
              <a:t>, </a:t>
            </a:r>
            <a:r>
              <a:rPr lang="en-US" dirty="0" err="1"/>
              <a:t>Qazaq</a:t>
            </a:r>
            <a:r>
              <a:rPr lang="en-US" dirty="0"/>
              <a:t> </a:t>
            </a:r>
            <a:r>
              <a:rPr lang="en-US" dirty="0" err="1"/>
              <a:t>universitety</a:t>
            </a:r>
            <a:r>
              <a:rPr lang="kk-KZ" dirty="0"/>
              <a:t>, 20</a:t>
            </a:r>
            <a:r>
              <a:rPr lang="en-US" dirty="0"/>
              <a:t>17 </a:t>
            </a:r>
            <a:r>
              <a:rPr lang="kk-KZ" dirty="0"/>
              <a:t>. – </a:t>
            </a:r>
            <a:r>
              <a:rPr lang="en-US" dirty="0"/>
              <a:t>274 p</a:t>
            </a:r>
            <a:r>
              <a:rPr lang="kk-KZ" dirty="0"/>
              <a:t>.</a:t>
            </a:r>
            <a:endParaRPr lang="sma-NO" dirty="0"/>
          </a:p>
          <a:p>
            <a:pPr lvl="0"/>
            <a:r>
              <a:rPr lang="sma-NO" dirty="0"/>
              <a:t>Оразымбетова А.Б. Коллоидно-химические основы нанотехнологии. Алматы: КазНУ, 2014. –  100 с</a:t>
            </a:r>
            <a:r>
              <a:rPr lang="sma-NO" dirty="0" smtClean="0"/>
              <a:t>.</a:t>
            </a:r>
            <a:endParaRPr lang="ru-RU" dirty="0" smtClean="0"/>
          </a:p>
          <a:p>
            <a:pPr lvl="0"/>
            <a:r>
              <a:rPr lang="sma-NO" dirty="0" smtClean="0"/>
              <a:t>Зимон А.Д., Павлов А.Н. Коллоидная химия наночастиц / М.: Научный мир, 2012. – 224 с.</a:t>
            </a:r>
          </a:p>
          <a:p>
            <a:pPr lvl="0"/>
            <a:r>
              <a:rPr lang="kk-KZ" dirty="0" smtClean="0"/>
              <a:t>Сумм Б.Д. Основы коллоидной химии. М.: Издательский центр «Академия», 2006, 240 с.</a:t>
            </a:r>
            <a:endParaRPr lang="sma-NO" dirty="0" smtClean="0"/>
          </a:p>
          <a:p>
            <a:r>
              <a:rPr lang="en-US" altLang="sma-NO" dirty="0" smtClean="0">
                <a:hlinkClick r:id="rId2"/>
              </a:rPr>
              <a:t>http://nano.msu.ru/files/basics/lecture01_Tretyakov.pdf</a:t>
            </a:r>
            <a:r>
              <a:rPr lang="en-US" altLang="sma-NO" dirty="0" smtClean="0"/>
              <a:t> </a:t>
            </a:r>
          </a:p>
          <a:p>
            <a:pPr lvl="0"/>
            <a:r>
              <a:rPr lang="kk-KZ" dirty="0" smtClean="0"/>
              <a:t>Шпак </a:t>
            </a:r>
            <a:r>
              <a:rPr lang="kk-KZ" dirty="0"/>
              <a:t>А.П., Ульберг З.Р. Коллоидно-химические основы нанонауки. К.:Академпериодика, 2005,  466 с.</a:t>
            </a:r>
            <a:endParaRPr lang="sma-NO" dirty="0"/>
          </a:p>
          <a:p>
            <a:pPr lvl="0"/>
            <a:endParaRPr lang="sma-NO" dirty="0"/>
          </a:p>
          <a:p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264558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243012" y="162093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sma-NO" sz="4000" dirty="0" smtClean="0"/>
              <a:t>Вопросы?</a:t>
            </a:r>
          </a:p>
          <a:p>
            <a:pPr marL="0" indent="0">
              <a:buNone/>
            </a:pPr>
            <a:endParaRPr lang="ru-RU" altLang="sma-NO" sz="4000" dirty="0"/>
          </a:p>
          <a:p>
            <a:pPr marL="0" indent="0">
              <a:buNone/>
            </a:pPr>
            <a:endParaRPr lang="ru-RU" altLang="sma-NO" sz="4000" dirty="0" smtClean="0"/>
          </a:p>
          <a:p>
            <a:pPr marL="0" indent="0">
              <a:buNone/>
            </a:pPr>
            <a:endParaRPr lang="ru-RU" altLang="sma-NO" sz="4000" dirty="0"/>
          </a:p>
          <a:p>
            <a:pPr marL="0" indent="0">
              <a:buNone/>
            </a:pPr>
            <a:r>
              <a:rPr lang="ru-RU" altLang="sma-NO" sz="4000" dirty="0" smtClean="0"/>
              <a:t>Спасибо за внимание</a:t>
            </a:r>
            <a:r>
              <a:rPr lang="en-US" altLang="sma-NO" sz="4000" dirty="0" smtClean="0"/>
              <a:t>!</a:t>
            </a:r>
          </a:p>
          <a:p>
            <a:pPr marL="0" indent="0">
              <a:buNone/>
            </a:pPr>
            <a:endParaRPr lang="en-US" altLang="sma-NO" dirty="0" smtClean="0"/>
          </a:p>
          <a:p>
            <a:pPr marL="0" indent="0">
              <a:buNone/>
            </a:pPr>
            <a:endParaRPr lang="en-US" altLang="sma-NO" dirty="0"/>
          </a:p>
          <a:p>
            <a:pPr marL="0" indent="0">
              <a:buNone/>
            </a:pPr>
            <a:endParaRPr lang="en-US" altLang="sma-NO" dirty="0"/>
          </a:p>
          <a:p>
            <a:pPr marL="0" indent="0" algn="r">
              <a:buNone/>
            </a:pPr>
            <a:r>
              <a:rPr lang="en-US" altLang="sma-NO" sz="1600" i="1" dirty="0" smtClean="0">
                <a:solidFill>
                  <a:srgbClr val="0070C0"/>
                </a:solidFill>
              </a:rPr>
              <a:t>Akbota.Adilbekova@kaznu.kz</a:t>
            </a:r>
            <a:endParaRPr lang="ru-RU" altLang="sma-NO" sz="1600" i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95880"/>
            <a:ext cx="89281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Хими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3" y="4759089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для IPhone, смайлики, думаю вопро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63" y="1455218"/>
            <a:ext cx="1083266" cy="10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423081"/>
            <a:ext cx="10644116" cy="5753882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Лекция 1.</a:t>
            </a:r>
            <a:r>
              <a:rPr lang="ru-RU" dirty="0">
                <a:solidFill>
                  <a:srgbClr val="0070C0"/>
                </a:solidFill>
              </a:rPr>
              <a:t> Введение</a:t>
            </a:r>
            <a:r>
              <a:rPr lang="kk-KZ" dirty="0">
                <a:solidFill>
                  <a:srgbClr val="0070C0"/>
                </a:solidFill>
              </a:rPr>
              <a:t> в химию наноматериалов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Наночастицы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как новые объекты коллоидной химии.</a:t>
            </a:r>
            <a:r>
              <a:rPr lang="kk-KZ" dirty="0">
                <a:solidFill>
                  <a:srgbClr val="0070C0"/>
                </a:solidFill>
              </a:rPr>
              <a:t> И</a:t>
            </a:r>
            <a:r>
              <a:rPr lang="ru-RU" dirty="0" err="1">
                <a:solidFill>
                  <a:srgbClr val="0070C0"/>
                </a:solidFill>
              </a:rPr>
              <a:t>нновационный</a:t>
            </a:r>
            <a:r>
              <a:rPr lang="ru-RU" dirty="0">
                <a:solidFill>
                  <a:srgbClr val="0070C0"/>
                </a:solidFill>
              </a:rPr>
              <a:t> путь в развитии нано</a:t>
            </a:r>
            <a:r>
              <a:rPr lang="kk-KZ" dirty="0">
                <a:solidFill>
                  <a:srgbClr val="0070C0"/>
                </a:solidFill>
              </a:rPr>
              <a:t>хими и нано</a:t>
            </a:r>
            <a:r>
              <a:rPr lang="ru-RU" dirty="0">
                <a:solidFill>
                  <a:srgbClr val="0070C0"/>
                </a:solidFill>
              </a:rPr>
              <a:t>технологий. </a:t>
            </a:r>
            <a:r>
              <a:rPr lang="ru-RU" dirty="0" smtClean="0">
                <a:solidFill>
                  <a:srgbClr val="0070C0"/>
                </a:solidFill>
              </a:rPr>
              <a:t>Краткий исторический обзор </a:t>
            </a:r>
            <a:r>
              <a:rPr lang="ru-RU" dirty="0" err="1" smtClean="0">
                <a:solidFill>
                  <a:srgbClr val="0070C0"/>
                </a:solidFill>
              </a:rPr>
              <a:t>нанохимии</a:t>
            </a:r>
            <a:r>
              <a:rPr lang="ru-RU" dirty="0" smtClean="0">
                <a:solidFill>
                  <a:srgbClr val="0070C0"/>
                </a:solidFill>
              </a:rPr>
              <a:t>. Преимущества </a:t>
            </a:r>
            <a:r>
              <a:rPr lang="ru-RU" dirty="0">
                <a:solidFill>
                  <a:srgbClr val="0070C0"/>
                </a:solidFill>
              </a:rPr>
              <a:t>и риски </a:t>
            </a:r>
            <a:r>
              <a:rPr lang="ru-RU" dirty="0" err="1">
                <a:solidFill>
                  <a:srgbClr val="0070C0"/>
                </a:solidFill>
              </a:rPr>
              <a:t>нанотехнологий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i="1" dirty="0" smtClean="0"/>
              <a:t>Н. </a:t>
            </a:r>
            <a:r>
              <a:rPr lang="ru-RU" i="1" dirty="0" err="1" smtClean="0"/>
              <a:t>Танигучи</a:t>
            </a:r>
            <a:r>
              <a:rPr lang="ru-RU" i="1" dirty="0" smtClean="0"/>
              <a:t> (1974) </a:t>
            </a:r>
            <a:r>
              <a:rPr lang="ru-RU" dirty="0" smtClean="0"/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Нанотехнология</a:t>
            </a:r>
            <a:r>
              <a:rPr lang="ru-RU" dirty="0" smtClean="0"/>
              <a:t> - это технология, позволяющая получить сверхвысокую точность и ультратонкие размеры, то есть точность и тонкость порядка 1 </a:t>
            </a:r>
            <a:r>
              <a:rPr lang="ru-RU" dirty="0" err="1" smtClean="0"/>
              <a:t>нм</a:t>
            </a:r>
            <a:r>
              <a:rPr lang="ru-RU" dirty="0" smtClean="0"/>
              <a:t> (нанометра) или </a:t>
            </a:r>
            <a:r>
              <a:rPr lang="en-US" i="1" dirty="0" smtClean="0"/>
              <a:t>10</a:t>
            </a:r>
            <a:r>
              <a:rPr lang="en-US" i="1" baseline="30000" dirty="0" smtClean="0"/>
              <a:t>-9</a:t>
            </a:r>
            <a:r>
              <a:rPr lang="ru-RU" dirty="0" smtClean="0"/>
              <a:t> метров».</a:t>
            </a:r>
          </a:p>
          <a:p>
            <a:r>
              <a:rPr lang="en-US" i="1" dirty="0" smtClean="0"/>
              <a:t>NASA USA </a:t>
            </a:r>
            <a:r>
              <a:rPr lang="ru-RU" dirty="0" smtClean="0"/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Нанотехнология</a:t>
            </a:r>
            <a:r>
              <a:rPr lang="ru-RU" dirty="0" smtClean="0"/>
              <a:t> - это создание функциональных материалов, устройств и систем посредством управления материей в </a:t>
            </a:r>
            <a:r>
              <a:rPr lang="ru-RU" dirty="0" err="1" smtClean="0"/>
              <a:t>нанометровом</a:t>
            </a:r>
            <a:r>
              <a:rPr lang="ru-RU" dirty="0" smtClean="0"/>
              <a:t> масштабе (1-100 нанометров) и использование новых явлений и свойств (физических, химических, биологических, механических, электрических ...) по этой шкале длины ".</a:t>
            </a:r>
          </a:p>
          <a:p>
            <a:endParaRPr lang="ru-RU" dirty="0" smtClean="0"/>
          </a:p>
          <a:p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322243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456" y="532263"/>
            <a:ext cx="10480343" cy="5644700"/>
          </a:xfrm>
        </p:spPr>
        <p:txBody>
          <a:bodyPr/>
          <a:lstStyle/>
          <a:p>
            <a:r>
              <a:rPr lang="kk-KZ" i="1" dirty="0" smtClean="0"/>
              <a:t>Роснанотех</a:t>
            </a:r>
            <a:r>
              <a:rPr lang="kk-KZ" dirty="0" smtClean="0"/>
              <a:t> </a:t>
            </a:r>
            <a:r>
              <a:rPr lang="ru-RU" dirty="0" smtClean="0"/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Нанотехнологии</a:t>
            </a:r>
            <a:r>
              <a:rPr lang="ru-RU" dirty="0" smtClean="0"/>
              <a:t> – совокупность методов и приемов, применяемых при изучении, проектировании, производстве и использовании структур, устройств и систем, включающих целенаправленный контроль и модификацию формы, размеры, интеграции и взаимодействия, составляющих их </a:t>
            </a:r>
            <a:r>
              <a:rPr lang="ru-RU" dirty="0" err="1" smtClean="0"/>
              <a:t>наномасштабных</a:t>
            </a:r>
            <a:r>
              <a:rPr lang="ru-RU" dirty="0" smtClean="0"/>
              <a:t> элементов (1-100 </a:t>
            </a:r>
            <a:r>
              <a:rPr lang="ru-RU" dirty="0" err="1" smtClean="0"/>
              <a:t>нм</a:t>
            </a:r>
            <a:r>
              <a:rPr lang="ru-RU" dirty="0" smtClean="0"/>
              <a:t>) для получения объектов с новыми, химическими, физическими и биологическими свойствами»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Нанохимия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изучает </a:t>
            </a:r>
            <a:r>
              <a:rPr lang="ru-RU" dirty="0" err="1" smtClean="0"/>
              <a:t>наночастицы</a:t>
            </a:r>
            <a:r>
              <a:rPr lang="ru-RU" dirty="0" smtClean="0"/>
              <a:t> и </a:t>
            </a:r>
            <a:r>
              <a:rPr lang="ru-RU" dirty="0" err="1" smtClean="0"/>
              <a:t>наносистемы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Наноматериалы</a:t>
            </a:r>
            <a:r>
              <a:rPr lang="ru-RU" dirty="0" smtClean="0"/>
              <a:t>  - продукты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, важнейшие функциональные свойства, которых определяются </a:t>
            </a:r>
            <a:r>
              <a:rPr lang="ru-RU" dirty="0" err="1" smtClean="0"/>
              <a:t>аноуровнем</a:t>
            </a:r>
            <a:r>
              <a:rPr lang="ru-RU" dirty="0" smtClean="0"/>
              <a:t> их структуры (1-100 </a:t>
            </a:r>
            <a:r>
              <a:rPr lang="ru-RU" dirty="0" err="1" smtClean="0"/>
              <a:t>нм</a:t>
            </a:r>
            <a:r>
              <a:rPr lang="ru-RU" dirty="0" smtClean="0"/>
              <a:t>)</a:t>
            </a:r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341505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518615"/>
            <a:ext cx="10589525" cy="56583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С точки зрения коллоидной науки </a:t>
            </a:r>
            <a:r>
              <a:rPr lang="ru-RU" dirty="0" err="1" smtClean="0">
                <a:solidFill>
                  <a:srgbClr val="0070C0"/>
                </a:solidFill>
              </a:rPr>
              <a:t>наночастицы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наносистемы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относятся к </a:t>
            </a:r>
            <a:r>
              <a:rPr lang="ru-RU" dirty="0" smtClean="0">
                <a:solidFill>
                  <a:srgbClr val="0070C0"/>
                </a:solidFill>
              </a:rPr>
              <a:t>высокодисперсным системам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Сегодня появилась новая область коллоидной науки, которая получила название коллоидной химии </a:t>
            </a:r>
            <a:r>
              <a:rPr lang="ru-RU" dirty="0" err="1" smtClean="0"/>
              <a:t>наночастиц</a:t>
            </a:r>
            <a:r>
              <a:rPr lang="ru-RU" dirty="0" smtClean="0"/>
              <a:t> и </a:t>
            </a:r>
            <a:r>
              <a:rPr lang="ru-RU" dirty="0" err="1" smtClean="0"/>
              <a:t>нанодисперсных</a:t>
            </a:r>
            <a:r>
              <a:rPr lang="ru-RU" dirty="0" smtClean="0"/>
              <a:t> систем.</a:t>
            </a:r>
          </a:p>
          <a:p>
            <a:r>
              <a:rPr lang="ru-RU" dirty="0" err="1" smtClean="0"/>
              <a:t>Наночастицы</a:t>
            </a:r>
            <a:r>
              <a:rPr lang="ru-RU" dirty="0" smtClean="0"/>
              <a:t> характеризуются по крайней мере одним измерением в </a:t>
            </a:r>
            <a:r>
              <a:rPr lang="ru-RU" dirty="0" err="1" smtClean="0"/>
              <a:t>нанометровом</a:t>
            </a:r>
            <a:r>
              <a:rPr lang="ru-RU" dirty="0" smtClean="0"/>
              <a:t> диапазоне, и они являются </a:t>
            </a:r>
            <a:r>
              <a:rPr lang="ru-RU" dirty="0" smtClean="0">
                <a:solidFill>
                  <a:srgbClr val="0070C0"/>
                </a:solidFill>
              </a:rPr>
              <a:t>объектами исследований </a:t>
            </a:r>
            <a:r>
              <a:rPr lang="ru-RU" dirty="0" smtClean="0"/>
              <a:t>в области </a:t>
            </a:r>
            <a:r>
              <a:rPr lang="ru-RU" dirty="0" err="1" smtClean="0"/>
              <a:t>нанохимии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Нанометр</a:t>
            </a:r>
            <a:r>
              <a:rPr lang="ru-RU" dirty="0" smtClean="0"/>
              <a:t> (</a:t>
            </a:r>
            <a:r>
              <a:rPr lang="ru-RU" dirty="0" err="1" smtClean="0"/>
              <a:t>нм</a:t>
            </a:r>
            <a:r>
              <a:rPr lang="ru-RU" dirty="0" smtClean="0"/>
              <a:t>) составляет одну</a:t>
            </a:r>
          </a:p>
          <a:p>
            <a:pPr marL="0" indent="0">
              <a:buNone/>
            </a:pPr>
            <a:r>
              <a:rPr lang="ru-RU" dirty="0" smtClean="0"/>
              <a:t>    миллиардную метра или </a:t>
            </a:r>
            <a:r>
              <a:rPr lang="en-US" i="1" dirty="0" smtClean="0">
                <a:solidFill>
                  <a:srgbClr val="0070C0"/>
                </a:solidFill>
              </a:rPr>
              <a:t>10</a:t>
            </a:r>
            <a:r>
              <a:rPr lang="en-US" i="1" baseline="30000" dirty="0" smtClean="0">
                <a:solidFill>
                  <a:srgbClr val="0070C0"/>
                </a:solidFill>
              </a:rPr>
              <a:t>-9</a:t>
            </a:r>
            <a:r>
              <a:rPr lang="ru-RU" dirty="0" smtClean="0">
                <a:solidFill>
                  <a:srgbClr val="0070C0"/>
                </a:solidFill>
              </a:rPr>
              <a:t> 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  Один нанометр - это примерно длина, </a:t>
            </a:r>
          </a:p>
          <a:p>
            <a:pPr marL="0" indent="0">
              <a:buNone/>
            </a:pPr>
            <a:r>
              <a:rPr lang="ru-RU" dirty="0" smtClean="0"/>
              <a:t>   эквивалентная 10 атомам водорода</a:t>
            </a:r>
          </a:p>
          <a:p>
            <a:pPr marL="0" indent="0">
              <a:buNone/>
            </a:pPr>
            <a:r>
              <a:rPr lang="ru-RU" dirty="0" smtClean="0"/>
              <a:t>   или 5 атомам кремния, выровненным</a:t>
            </a:r>
          </a:p>
          <a:p>
            <a:pPr marL="0" indent="0">
              <a:buNone/>
            </a:pPr>
            <a:r>
              <a:rPr lang="ru-RU" dirty="0" smtClean="0"/>
              <a:t>    по линии.</a:t>
            </a:r>
            <a:endParaRPr lang="sma-NO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37" y="3114393"/>
            <a:ext cx="4324561" cy="30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13853"/>
              </p:ext>
            </p:extLst>
          </p:nvPr>
        </p:nvGraphicFramePr>
        <p:xfrm>
          <a:off x="736979" y="655093"/>
          <a:ext cx="10616821" cy="552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29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491319"/>
            <a:ext cx="10807890" cy="5685644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Нанонаука</a:t>
            </a:r>
            <a:r>
              <a:rPr lang="ru-RU" dirty="0" smtClean="0"/>
              <a:t> - относительно новая область знаний, изучающая фундаментальные свойства веществ (</a:t>
            </a:r>
            <a:r>
              <a:rPr lang="ru-RU" dirty="0" err="1" smtClean="0"/>
              <a:t>наноматериалов</a:t>
            </a:r>
            <a:r>
              <a:rPr lang="ru-RU" dirty="0" smtClean="0"/>
              <a:t>, </a:t>
            </a:r>
            <a:r>
              <a:rPr lang="ru-RU" dirty="0" err="1" smtClean="0"/>
              <a:t>наносистем</a:t>
            </a:r>
            <a:r>
              <a:rPr lang="ru-RU" dirty="0" smtClean="0"/>
              <a:t>) в </a:t>
            </a:r>
            <a:r>
              <a:rPr lang="ru-RU" dirty="0" err="1" smtClean="0"/>
              <a:t>нанометровом</a:t>
            </a:r>
            <a:r>
              <a:rPr lang="ru-RU" dirty="0" smtClean="0"/>
              <a:t> масштабе.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Наночастицы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наносистемы</a:t>
            </a:r>
            <a:r>
              <a:rPr lang="ru-RU" dirty="0" smtClean="0"/>
              <a:t>, обладающие выдающимися электрическими, оптическими, магнитными и механическими свойствами, быстро развиваются для использования в информационных технологиях, биоинженерии, медицине, промышленности, а также в энергетике и окружающей среде благодаря </a:t>
            </a:r>
            <a:r>
              <a:rPr lang="ru-RU" dirty="0" err="1" smtClean="0"/>
              <a:t>нанотехнологиям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больше внимания уделяется развитию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rgbClr val="0070C0"/>
                </a:solidFill>
              </a:rPr>
              <a:t>Казахстане </a:t>
            </a:r>
            <a:r>
              <a:rPr lang="ru-RU" dirty="0" smtClean="0"/>
              <a:t>в рамках государственных научных программ.</a:t>
            </a:r>
          </a:p>
          <a:p>
            <a:r>
              <a:rPr lang="ru-RU" dirty="0" smtClean="0"/>
              <a:t>  в Казахском национальном университете в 2008 году открыта </a:t>
            </a:r>
            <a:r>
              <a:rPr lang="ru-RU" dirty="0" smtClean="0">
                <a:solidFill>
                  <a:srgbClr val="0070C0"/>
                </a:solidFill>
              </a:rPr>
              <a:t>Национальная </a:t>
            </a:r>
            <a:r>
              <a:rPr lang="ru-RU" dirty="0" err="1" smtClean="0">
                <a:solidFill>
                  <a:srgbClr val="0070C0"/>
                </a:solidFill>
              </a:rPr>
              <a:t>нанотехнологическая</a:t>
            </a:r>
            <a:r>
              <a:rPr lang="ru-RU" dirty="0" smtClean="0">
                <a:solidFill>
                  <a:srgbClr val="0070C0"/>
                </a:solidFill>
              </a:rPr>
              <a:t> лаборатория</a:t>
            </a:r>
            <a:r>
              <a:rPr lang="ru-RU" dirty="0" smtClean="0"/>
              <a:t>, где ученые могут проводить свои исследования, готовить квалифицированных специалистов, разрабатывать «прорывные» проекты в этой области.</a:t>
            </a:r>
          </a:p>
          <a:p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400779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668740"/>
            <a:ext cx="10698707" cy="5508223"/>
          </a:xfrm>
        </p:spPr>
        <p:txBody>
          <a:bodyPr/>
          <a:lstStyle/>
          <a:p>
            <a:r>
              <a:rPr lang="ru-RU" i="1" dirty="0" smtClean="0"/>
              <a:t>Майкл Фарадей </a:t>
            </a:r>
            <a:r>
              <a:rPr lang="ru-RU" dirty="0" smtClean="0"/>
              <a:t>был первым, кто провел систематические исследования свойств металлических коллоидов, в частности золота. В 1857 году во время своей лекции в Лондонском королевском обществе Фарадей представил «золото, измельченное до очень мелких частиц, которые, рассеиваясь, производят жидкость рубиново-красного цвета».</a:t>
            </a:r>
          </a:p>
          <a:p>
            <a:endParaRPr lang="sma-NO" dirty="0"/>
          </a:p>
        </p:txBody>
      </p:sp>
      <p:pic>
        <p:nvPicPr>
          <p:cNvPr id="4" name="Picture 5" descr="Faraday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6961176-0ABA-4DF9-85C4-E49C3C2834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>
            <a:fillRect/>
          </a:stretch>
        </p:blipFill>
        <p:spPr bwMode="auto">
          <a:xfrm>
            <a:off x="1598878" y="3422851"/>
            <a:ext cx="1979295" cy="25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araday gold_solutions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94E1D1D-6115-4E10-948C-DF5D390CD4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43" y="3422851"/>
            <a:ext cx="1977390" cy="25717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9653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433552"/>
            <a:ext cx="10698708" cy="6185611"/>
          </a:xfrm>
        </p:spPr>
        <p:txBody>
          <a:bodyPr/>
          <a:lstStyle/>
          <a:p>
            <a:r>
              <a:rPr lang="ru-RU" dirty="0" smtClean="0"/>
              <a:t>Ричард Фейнман (1918-1988), американский физик-теоретик, известный своими работами в области формулировки интегралов по траекториям в квантовой механике, теории квантовой электродинамики и физики сверхтекучести переохлажденного жидкого гелия, а также в области физики элементарных частиц. Он считается основателем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 за его лекцию о </a:t>
            </a:r>
            <a:r>
              <a:rPr lang="ru-RU" dirty="0" err="1" smtClean="0"/>
              <a:t>нанотехнологиях</a:t>
            </a:r>
            <a:r>
              <a:rPr lang="ru-RU" dirty="0" smtClean="0"/>
              <a:t> сверху-вниз под названием </a:t>
            </a:r>
            <a:r>
              <a:rPr lang="en-US" dirty="0" smtClean="0"/>
              <a:t>“</a:t>
            </a:r>
            <a:r>
              <a:rPr lang="en-US" dirty="0" smtClean="0">
                <a:hlinkClick r:id="rId2" tooltip="There's Plenty of Room at the Bottom"/>
              </a:rPr>
              <a:t>There's Plenty of Room at the Bottom</a:t>
            </a:r>
            <a:r>
              <a:rPr lang="en-US" dirty="0" smtClean="0"/>
              <a:t>”</a:t>
            </a:r>
            <a:r>
              <a:rPr lang="en-US" i="1" dirty="0" smtClean="0"/>
              <a:t>.</a:t>
            </a:r>
            <a:endParaRPr lang="sma-NO" dirty="0" smtClean="0"/>
          </a:p>
          <a:p>
            <a:endParaRPr lang="sma-NO" dirty="0"/>
          </a:p>
        </p:txBody>
      </p:sp>
      <p:pic>
        <p:nvPicPr>
          <p:cNvPr id="5" name="Рисунок 4" descr="Картинки по запросу feynm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49" y="3834129"/>
            <a:ext cx="1800225" cy="256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rexler763x1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51" y="3964939"/>
            <a:ext cx="175831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72504" y="3944200"/>
            <a:ext cx="4339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ma-NO" sz="2800" dirty="0" smtClean="0"/>
              <a:t>Эрик Дрекслер, американский инженер, известный популяризацией потенциала молекулярных нанотехнологий.</a:t>
            </a:r>
            <a:endParaRPr lang="sma-NO" sz="2800" dirty="0"/>
          </a:p>
        </p:txBody>
      </p:sp>
    </p:spTree>
    <p:extLst>
      <p:ext uri="{BB962C8B-B14F-4D97-AF65-F5344CB8AC3E}">
        <p14:creationId xmlns:p14="http://schemas.microsoft.com/office/powerpoint/2010/main" val="338021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423333"/>
              </p:ext>
            </p:extLst>
          </p:nvPr>
        </p:nvGraphicFramePr>
        <p:xfrm>
          <a:off x="477672" y="68227"/>
          <a:ext cx="10876128" cy="678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376"/>
                <a:gridCol w="3625376"/>
                <a:gridCol w="3625376"/>
              </a:tblGrid>
              <a:tr h="1043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1931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 electron microscope</a:t>
                      </a:r>
                      <a:endParaRPr lang="sma-NO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(TEM )</a:t>
                      </a:r>
                      <a:endParaRPr lang="sma-NO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Knoll and E. Ruska (Technical University of Berlin, Germany)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1937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Scanning electron microscope (SEM )</a:t>
                      </a:r>
                      <a:endParaRPr lang="sma-NO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von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Ardenne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Forschungs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laboratorium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fur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Elektronenphysik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Germany)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 of nanotechnology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proposed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Taniguchi (Tokyo University of Science, Japan)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nanofiber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Endo (Shinshu University, Japan)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Amorphous silicon solar cells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E. Carlson and C. R.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Wronski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(RCA, USA)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Quantum hall effect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Nobel Prize) K. von Klitzing (University of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Wzburg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1981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Scanning tunneling microscope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(STM ) (Nobel Prize)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Binnig and H. Rohrer (IBM Zurich Research Lab., Switzerland)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Atomic force microscope (AFM ) 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Binnig (IBM Zurich Research Lab., Switzerland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Atoms controlled with scanning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tunneling microscope (STM)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M. Eigler (IBM, USA)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nanotubes discovered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Iijima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(NEC Co., Japan)</a:t>
                      </a:r>
                      <a:endParaRPr lang="sma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80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921</Words>
  <Application>Microsoft Office PowerPoint</Application>
  <PresentationFormat>Широкоэкранный</PresentationFormat>
  <Paragraphs>89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       Нанохимия «7M05319 - Химическое материаловедение»   Адильбекова Акбота Оразбакеевна,  к.х.н, доцент Казахский национальный университет имени аль-Фараби Факультет химии и химической технологии Кафедра аналитической, коллоидной химии и технологии редких элементов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Нанохимия  Адильбекова Акбота Оразбакеевна,  к.х.н, доцент Казахский национальный университет имени аль-Фараби Факультет химии и химической технологии Кафедра аналитической, коллоидной химии и технологии редких элементов</dc:title>
  <dc:creator>admin</dc:creator>
  <cp:lastModifiedBy>admin</cp:lastModifiedBy>
  <cp:revision>14</cp:revision>
  <dcterms:created xsi:type="dcterms:W3CDTF">2021-11-08T04:28:57Z</dcterms:created>
  <dcterms:modified xsi:type="dcterms:W3CDTF">2021-11-09T13:33:28Z</dcterms:modified>
</cp:coreProperties>
</file>